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nva Sans" panose="020B0604020202020204" charset="0"/>
      <p:regular r:id="rId20"/>
    </p:embeddedFont>
    <p:embeddedFont>
      <p:font typeface="Canva Sans Bold" panose="020B0604020202020204" charset="0"/>
      <p:regular r:id="rId21"/>
    </p:embeddedFont>
    <p:embeddedFont>
      <p:font typeface="Open Sauce" panose="020B0604020202020204" charset="0"/>
      <p:regular r:id="rId22"/>
    </p:embeddedFont>
    <p:embeddedFont>
      <p:font typeface="Open Sauce Bold" panose="020B0604020202020204" charset="0"/>
      <p:regular r:id="rId23"/>
    </p:embeddedFont>
    <p:embeddedFont>
      <p:font typeface="Roca One" panose="020B0604020202020204" charset="0"/>
      <p:regular r:id="rId24"/>
    </p:embeddedFont>
    <p:embeddedFont>
      <p:font typeface="Roca One Bold" panose="020B0604020202020204" charset="0"/>
      <p:regular r:id="rId25"/>
    </p:embeddedFont>
    <p:embeddedFont>
      <p:font typeface="Roca One Ultra-Bold" panose="020B060402020202020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39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227215" y="-628442"/>
            <a:ext cx="6863919" cy="11317185"/>
          </a:xfrm>
          <a:custGeom>
            <a:avLst/>
            <a:gdLst/>
            <a:ahLst/>
            <a:cxnLst/>
            <a:rect l="l" t="t" r="r" b="b"/>
            <a:pathLst>
              <a:path w="6863919" h="11317185">
                <a:moveTo>
                  <a:pt x="0" y="0"/>
                </a:moveTo>
                <a:lnTo>
                  <a:pt x="6863919" y="0"/>
                </a:lnTo>
                <a:lnTo>
                  <a:pt x="6863919" y="11317185"/>
                </a:lnTo>
                <a:lnTo>
                  <a:pt x="0" y="113171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364953" y="-628442"/>
            <a:ext cx="7648793" cy="11045189"/>
          </a:xfrm>
          <a:custGeom>
            <a:avLst/>
            <a:gdLst/>
            <a:ahLst/>
            <a:cxnLst/>
            <a:rect l="l" t="t" r="r" b="b"/>
            <a:pathLst>
              <a:path w="7648793" h="11045189">
                <a:moveTo>
                  <a:pt x="0" y="0"/>
                </a:moveTo>
                <a:lnTo>
                  <a:pt x="7648794" y="0"/>
                </a:lnTo>
                <a:lnTo>
                  <a:pt x="7648794" y="11045189"/>
                </a:lnTo>
                <a:lnTo>
                  <a:pt x="0" y="110451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5199108" y="751325"/>
            <a:ext cx="2060192" cy="2060192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40203"/>
              </a:solidFill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2164989" y="7244020"/>
            <a:ext cx="3541577" cy="1414277"/>
          </a:xfrm>
          <a:custGeom>
            <a:avLst/>
            <a:gdLst/>
            <a:ahLst/>
            <a:cxnLst/>
            <a:rect l="l" t="t" r="r" b="b"/>
            <a:pathLst>
              <a:path w="3541577" h="1414277">
                <a:moveTo>
                  <a:pt x="0" y="0"/>
                </a:moveTo>
                <a:lnTo>
                  <a:pt x="3541578" y="0"/>
                </a:lnTo>
                <a:lnTo>
                  <a:pt x="3541578" y="1414278"/>
                </a:lnTo>
                <a:lnTo>
                  <a:pt x="0" y="141427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8711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86794" y="3738380"/>
            <a:ext cx="8115300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8400"/>
              </a:lnSpc>
              <a:spcBef>
                <a:spcPct val="0"/>
              </a:spcBef>
            </a:pPr>
            <a:r>
              <a:rPr lang="en-US" sz="7000">
                <a:solidFill>
                  <a:srgbClr val="00BF63"/>
                </a:solidFill>
                <a:latin typeface="Roca One Ultra-Bold"/>
              </a:rPr>
              <a:t>Pressing On: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86794" y="5249225"/>
            <a:ext cx="8336253" cy="1304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6000">
                <a:solidFill>
                  <a:srgbClr val="000000"/>
                </a:solidFill>
                <a:latin typeface="Roca One"/>
              </a:rPr>
              <a:t>Maximizing Our Optimism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364235" y="1063558"/>
            <a:ext cx="1649512" cy="1292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40"/>
              </a:lnSpc>
            </a:pPr>
            <a:r>
              <a:rPr lang="en-US" sz="7600">
                <a:solidFill>
                  <a:srgbClr val="000000"/>
                </a:solidFill>
                <a:latin typeface="Canva Sans Bold"/>
              </a:rPr>
              <a:t>MH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15773" y="-167105"/>
            <a:ext cx="11472227" cy="11535146"/>
          </a:xfrm>
          <a:custGeom>
            <a:avLst/>
            <a:gdLst/>
            <a:ahLst/>
            <a:cxnLst/>
            <a:rect l="l" t="t" r="r" b="b"/>
            <a:pathLst>
              <a:path w="11472227" h="11535146">
                <a:moveTo>
                  <a:pt x="0" y="0"/>
                </a:moveTo>
                <a:lnTo>
                  <a:pt x="11472227" y="0"/>
                </a:lnTo>
                <a:lnTo>
                  <a:pt x="11472227" y="11535147"/>
                </a:lnTo>
                <a:lnTo>
                  <a:pt x="0" y="115351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8873173" y="282207"/>
          <a:ext cx="9075125" cy="9704985"/>
        </p:xfrm>
        <a:graphic>
          <a:graphicData uri="http://schemas.openxmlformats.org/drawingml/2006/table">
            <a:tbl>
              <a:tblPr/>
              <a:tblGrid>
                <a:gridCol w="9075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04985">
                <a:tc>
                  <a:txBody>
                    <a:bodyPr/>
                    <a:lstStyle/>
                    <a:p>
                      <a:pPr algn="ctr">
                        <a:lnSpc>
                          <a:spcPts val="3360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Open Sauce"/>
                        </a:rPr>
                        <a:t>To be so strong that nothing can disturb your peace of mind.</a:t>
                      </a:r>
                      <a:endParaRPr lang="en-US" sz="1100"/>
                    </a:p>
                    <a:p>
                      <a:pPr algn="ctr">
                        <a:lnSpc>
                          <a:spcPts val="3360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Open Sauce"/>
                        </a:rPr>
                        <a:t>To talk health, happiness and prosperity to every person you meet.</a:t>
                      </a:r>
                    </a:p>
                    <a:p>
                      <a:pPr algn="ctr">
                        <a:lnSpc>
                          <a:spcPts val="3360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Open Sauce"/>
                        </a:rPr>
                        <a:t>To make all your friends feel that there is something in them.</a:t>
                      </a:r>
                    </a:p>
                    <a:p>
                      <a:pPr algn="ctr">
                        <a:lnSpc>
                          <a:spcPts val="3360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Open Sauce"/>
                        </a:rPr>
                        <a:t>To look at the sunny side of everything and make your optimism come true.</a:t>
                      </a:r>
                    </a:p>
                    <a:p>
                      <a:pPr algn="ctr">
                        <a:lnSpc>
                          <a:spcPts val="3360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Open Sauce"/>
                        </a:rPr>
                        <a:t>To think only of the best, to work only for the best, and to expect only the best.</a:t>
                      </a:r>
                    </a:p>
                    <a:p>
                      <a:pPr algn="ctr">
                        <a:lnSpc>
                          <a:spcPts val="3360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Open Sauce"/>
                        </a:rPr>
                        <a:t>To be just as enthusiastic about the success of others as you are about your own.</a:t>
                      </a:r>
                    </a:p>
                    <a:p>
                      <a:pPr algn="ctr">
                        <a:lnSpc>
                          <a:spcPts val="3360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Open Sauce"/>
                        </a:rPr>
                        <a:t>To forget the mistakes of the past and press on to the greater achievements of the future.</a:t>
                      </a:r>
                    </a:p>
                    <a:p>
                      <a:pPr algn="ctr">
                        <a:lnSpc>
                          <a:spcPts val="3360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Open Sauce"/>
                        </a:rPr>
                        <a:t>To wear a cheerful countenance at all times and give every living creature you meet a smile.</a:t>
                      </a:r>
                    </a:p>
                    <a:p>
                      <a:pPr algn="ctr">
                        <a:lnSpc>
                          <a:spcPts val="3360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Open Sauce"/>
                        </a:rPr>
                        <a:t>To give so much time to the improvement of yourself that you have no time to criticize others.</a:t>
                      </a:r>
                    </a:p>
                    <a:p>
                      <a:pPr algn="ctr">
                        <a:lnSpc>
                          <a:spcPts val="3360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Open Sauce"/>
                        </a:rPr>
                        <a:t>To be too large for worry, too noble for anger, too strong for fear, and too happy to permit the presence of trouble.</a:t>
                      </a:r>
                    </a:p>
                    <a:p>
                      <a:pPr algn="ctr">
                        <a:lnSpc>
                          <a:spcPts val="2240"/>
                        </a:lnSpc>
                      </a:pPr>
                      <a:endParaRPr lang="en-US" sz="2400">
                        <a:solidFill>
                          <a:srgbClr val="000000"/>
                        </a:solidFill>
                        <a:latin typeface="Open Sauce"/>
                      </a:endParaRPr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Freeform 4"/>
          <p:cNvSpPr/>
          <p:nvPr/>
        </p:nvSpPr>
        <p:spPr>
          <a:xfrm>
            <a:off x="4758373" y="2744876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96194" y="3742952"/>
            <a:ext cx="4062179" cy="2620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84"/>
              </a:lnSpc>
            </a:pPr>
            <a:r>
              <a:rPr lang="en-US" sz="7200">
                <a:solidFill>
                  <a:srgbClr val="000000"/>
                </a:solidFill>
                <a:latin typeface="Roca One Ultra-Bold"/>
              </a:rPr>
              <a:t>Optimist</a:t>
            </a:r>
          </a:p>
          <a:p>
            <a:pPr marL="0" lvl="0" indent="0" algn="ctr">
              <a:lnSpc>
                <a:spcPts val="10584"/>
              </a:lnSpc>
            </a:pPr>
            <a:r>
              <a:rPr lang="en-US" sz="7200">
                <a:solidFill>
                  <a:srgbClr val="000000"/>
                </a:solidFill>
                <a:latin typeface="Roca One Ultra-Bold"/>
              </a:rPr>
              <a:t>Creed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67098" y="6296398"/>
            <a:ext cx="4332684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BF63"/>
                </a:solidFill>
                <a:latin typeface="Canva Sans Bold"/>
              </a:rPr>
              <a:t>PROMISE YOURSELF</a:t>
            </a:r>
          </a:p>
        </p:txBody>
      </p:sp>
    </p:spTree>
  </p:cSld>
  <p:clrMapOvr>
    <a:masterClrMapping/>
  </p:clrMapOvr>
  <p:transition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15773" y="-167105"/>
            <a:ext cx="11472227" cy="11535146"/>
          </a:xfrm>
          <a:custGeom>
            <a:avLst/>
            <a:gdLst/>
            <a:ahLst/>
            <a:cxnLst/>
            <a:rect l="l" t="t" r="r" b="b"/>
            <a:pathLst>
              <a:path w="11472227" h="11535146">
                <a:moveTo>
                  <a:pt x="0" y="0"/>
                </a:moveTo>
                <a:lnTo>
                  <a:pt x="11472227" y="0"/>
                </a:lnTo>
                <a:lnTo>
                  <a:pt x="11472227" y="11535147"/>
                </a:lnTo>
                <a:lnTo>
                  <a:pt x="0" y="115351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8873173" y="282207"/>
          <a:ext cx="9075125" cy="9704985"/>
        </p:xfrm>
        <a:graphic>
          <a:graphicData uri="http://schemas.openxmlformats.org/drawingml/2006/table">
            <a:tbl>
              <a:tblPr/>
              <a:tblGrid>
                <a:gridCol w="9075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04985">
                <a:tc>
                  <a:txBody>
                    <a:bodyPr/>
                    <a:lstStyle/>
                    <a:p>
                      <a:pPr algn="ctr">
                        <a:lnSpc>
                          <a:spcPts val="3360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Open Sauce"/>
                        </a:rPr>
                        <a:t>To be so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latin typeface="Open Sauce Bold"/>
                        </a:rPr>
                        <a:t> </a:t>
                      </a:r>
                      <a:r>
                        <a:rPr lang="en-US" sz="2400">
                          <a:solidFill>
                            <a:srgbClr val="00BF63"/>
                          </a:solidFill>
                          <a:latin typeface="Open Sauce Bold"/>
                        </a:rPr>
                        <a:t>strong 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latin typeface="Open Sauce"/>
                        </a:rPr>
                        <a:t>that nothing can disturb your peace of mind.</a:t>
                      </a:r>
                      <a:endParaRPr lang="en-US" sz="1100"/>
                    </a:p>
                    <a:p>
                      <a:pPr algn="ctr">
                        <a:lnSpc>
                          <a:spcPts val="3360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Open Sauce"/>
                        </a:rPr>
                        <a:t>To talk health, happiness and prosperity to </a:t>
                      </a:r>
                      <a:r>
                        <a:rPr lang="en-US" sz="2400">
                          <a:solidFill>
                            <a:srgbClr val="00BF63"/>
                          </a:solidFill>
                          <a:latin typeface="Open Sauce Bold"/>
                        </a:rPr>
                        <a:t>every person you meet.</a:t>
                      </a:r>
                    </a:p>
                    <a:p>
                      <a:pPr algn="ctr">
                        <a:lnSpc>
                          <a:spcPts val="3360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Open Sauce"/>
                        </a:rPr>
                        <a:t>To </a:t>
                      </a:r>
                      <a:r>
                        <a:rPr lang="en-US" sz="2400">
                          <a:solidFill>
                            <a:srgbClr val="00BF63"/>
                          </a:solidFill>
                          <a:latin typeface="Open Sauce Bold"/>
                        </a:rPr>
                        <a:t>make all your friends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latin typeface="Open Sauce"/>
                        </a:rPr>
                        <a:t> feel that there </a:t>
                      </a:r>
                      <a:r>
                        <a:rPr lang="en-US" sz="2400">
                          <a:solidFill>
                            <a:srgbClr val="00BF63"/>
                          </a:solidFill>
                          <a:latin typeface="Open Sauce Bold"/>
                        </a:rPr>
                        <a:t>is something in them</a:t>
                      </a:r>
                      <a:r>
                        <a:rPr lang="en-US" sz="2400">
                          <a:solidFill>
                            <a:srgbClr val="00BF63"/>
                          </a:solidFill>
                          <a:latin typeface="Open Sauce"/>
                        </a:rPr>
                        <a:t>.</a:t>
                      </a:r>
                    </a:p>
                    <a:p>
                      <a:pPr algn="ctr">
                        <a:lnSpc>
                          <a:spcPts val="3360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Open Sauce"/>
                        </a:rPr>
                        <a:t>To look at the sunny side of everything and make your </a:t>
                      </a:r>
                      <a:r>
                        <a:rPr lang="en-US" sz="2400">
                          <a:solidFill>
                            <a:srgbClr val="00BF63"/>
                          </a:solidFill>
                          <a:latin typeface="Open Sauce Bold"/>
                        </a:rPr>
                        <a:t>optimism come true.</a:t>
                      </a:r>
                    </a:p>
                    <a:p>
                      <a:pPr algn="ctr">
                        <a:lnSpc>
                          <a:spcPts val="3360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Open Sauce"/>
                        </a:rPr>
                        <a:t>To think only of</a:t>
                      </a:r>
                      <a:r>
                        <a:rPr lang="en-US" sz="2400">
                          <a:solidFill>
                            <a:srgbClr val="00BF63"/>
                          </a:solidFill>
                          <a:latin typeface="Open Sauce Bold"/>
                        </a:rPr>
                        <a:t> the best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latin typeface="Open Sauce Bold"/>
                        </a:rPr>
                        <a:t>,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latin typeface="Open Sauce"/>
                        </a:rPr>
                        <a:t> to work only for </a:t>
                      </a:r>
                      <a:r>
                        <a:rPr lang="en-US" sz="2400">
                          <a:solidFill>
                            <a:srgbClr val="00BF63"/>
                          </a:solidFill>
                          <a:latin typeface="Open Sauce Bold"/>
                        </a:rPr>
                        <a:t>the best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latin typeface="Open Sauce"/>
                        </a:rPr>
                        <a:t>, and to expect only </a:t>
                      </a:r>
                      <a:r>
                        <a:rPr lang="en-US" sz="2400">
                          <a:solidFill>
                            <a:srgbClr val="00BF63"/>
                          </a:solidFill>
                          <a:latin typeface="Open Sauce Bold"/>
                        </a:rPr>
                        <a:t>the best.</a:t>
                      </a:r>
                    </a:p>
                    <a:p>
                      <a:pPr algn="ctr">
                        <a:lnSpc>
                          <a:spcPts val="3360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Open Sauce"/>
                        </a:rPr>
                        <a:t>To be just as enthusiastic about the </a:t>
                      </a:r>
                      <a:r>
                        <a:rPr lang="en-US" sz="2400">
                          <a:solidFill>
                            <a:srgbClr val="00BF63"/>
                          </a:solidFill>
                          <a:latin typeface="Open Sauce Bold"/>
                        </a:rPr>
                        <a:t>success of others as you are about your own.</a:t>
                      </a:r>
                    </a:p>
                    <a:p>
                      <a:pPr algn="ctr">
                        <a:lnSpc>
                          <a:spcPts val="3360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Open Sauce"/>
                        </a:rPr>
                        <a:t>To </a:t>
                      </a:r>
                      <a:r>
                        <a:rPr lang="en-US" sz="2400">
                          <a:solidFill>
                            <a:srgbClr val="00BF63"/>
                          </a:solidFill>
                          <a:latin typeface="Open Sauce Bold"/>
                        </a:rPr>
                        <a:t>forget the mistakes of the past and press on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latin typeface="Open Sauce"/>
                        </a:rPr>
                        <a:t> to the greater achievements of the future.</a:t>
                      </a:r>
                    </a:p>
                    <a:p>
                      <a:pPr algn="ctr">
                        <a:lnSpc>
                          <a:spcPts val="3360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Open Sauce"/>
                        </a:rPr>
                        <a:t>To wear a cheerful countenance at all times and give every living creature you meet </a:t>
                      </a:r>
                      <a:r>
                        <a:rPr lang="en-US" sz="2400">
                          <a:solidFill>
                            <a:srgbClr val="00BF63"/>
                          </a:solidFill>
                          <a:latin typeface="Open Sauce Bold"/>
                        </a:rPr>
                        <a:t>a smile.</a:t>
                      </a:r>
                    </a:p>
                    <a:p>
                      <a:pPr algn="ctr">
                        <a:lnSpc>
                          <a:spcPts val="3360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Open Sauce"/>
                        </a:rPr>
                        <a:t>To give so much time to the improvement of yourself that you have </a:t>
                      </a:r>
                      <a:r>
                        <a:rPr lang="en-US" sz="2400">
                          <a:solidFill>
                            <a:srgbClr val="00BF63"/>
                          </a:solidFill>
                          <a:latin typeface="Open Sauce Bold"/>
                        </a:rPr>
                        <a:t>no time to criticize others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latin typeface="Open Sauce Bold"/>
                        </a:rPr>
                        <a:t>.</a:t>
                      </a:r>
                    </a:p>
                    <a:p>
                      <a:pPr algn="ctr">
                        <a:lnSpc>
                          <a:spcPts val="3360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Open Sauce"/>
                        </a:rPr>
                        <a:t>To be</a:t>
                      </a:r>
                      <a:r>
                        <a:rPr lang="en-US" sz="2400">
                          <a:solidFill>
                            <a:srgbClr val="00BF63"/>
                          </a:solidFill>
                          <a:latin typeface="Open Sauce Bold"/>
                        </a:rPr>
                        <a:t> too 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latin typeface="Open Sauce"/>
                        </a:rPr>
                        <a:t>large for worry,</a:t>
                      </a:r>
                      <a:r>
                        <a:rPr lang="en-US" sz="2400">
                          <a:solidFill>
                            <a:srgbClr val="00BF63"/>
                          </a:solidFill>
                          <a:latin typeface="Open Sauce"/>
                        </a:rPr>
                        <a:t> </a:t>
                      </a:r>
                      <a:r>
                        <a:rPr lang="en-US" sz="2400">
                          <a:solidFill>
                            <a:srgbClr val="00BF63"/>
                          </a:solidFill>
                          <a:latin typeface="Open Sauce Bold"/>
                        </a:rPr>
                        <a:t>too</a:t>
                      </a:r>
                      <a:r>
                        <a:rPr lang="en-US" sz="2400">
                          <a:solidFill>
                            <a:srgbClr val="00BF63"/>
                          </a:solidFill>
                          <a:latin typeface="Open Sauce"/>
                        </a:rPr>
                        <a:t> 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latin typeface="Open Sauce"/>
                        </a:rPr>
                        <a:t>noble for anger, </a:t>
                      </a:r>
                      <a:r>
                        <a:rPr lang="en-US" sz="2400">
                          <a:solidFill>
                            <a:srgbClr val="00BF63"/>
                          </a:solidFill>
                          <a:latin typeface="Open Sauce Bold"/>
                        </a:rPr>
                        <a:t>too</a:t>
                      </a:r>
                      <a:r>
                        <a:rPr lang="en-US" sz="2400">
                          <a:solidFill>
                            <a:srgbClr val="00BF63"/>
                          </a:solidFill>
                          <a:latin typeface="Open Sauce"/>
                        </a:rPr>
                        <a:t> 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latin typeface="Open Sauce"/>
                        </a:rPr>
                        <a:t>strong for fear, and </a:t>
                      </a:r>
                      <a:r>
                        <a:rPr lang="en-US" sz="2400">
                          <a:solidFill>
                            <a:srgbClr val="00BF63"/>
                          </a:solidFill>
                          <a:latin typeface="Open Sauce Bold"/>
                        </a:rPr>
                        <a:t>too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latin typeface="Open Sauce"/>
                        </a:rPr>
                        <a:t> happy to permit the presence of trouble.</a:t>
                      </a:r>
                    </a:p>
                    <a:p>
                      <a:pPr algn="ctr">
                        <a:lnSpc>
                          <a:spcPts val="2240"/>
                        </a:lnSpc>
                      </a:pPr>
                      <a:endParaRPr lang="en-US" sz="2400">
                        <a:solidFill>
                          <a:srgbClr val="000000"/>
                        </a:solidFill>
                        <a:latin typeface="Open Sauce"/>
                      </a:endParaRPr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Freeform 4"/>
          <p:cNvSpPr/>
          <p:nvPr/>
        </p:nvSpPr>
        <p:spPr>
          <a:xfrm>
            <a:off x="4758373" y="2744876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96194" y="3742952"/>
            <a:ext cx="4062179" cy="2620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84"/>
              </a:lnSpc>
            </a:pPr>
            <a:r>
              <a:rPr lang="en-US" sz="7200">
                <a:solidFill>
                  <a:srgbClr val="000000"/>
                </a:solidFill>
                <a:latin typeface="Roca One Ultra-Bold"/>
              </a:rPr>
              <a:t>Optimist</a:t>
            </a:r>
          </a:p>
          <a:p>
            <a:pPr marL="0" lvl="0" indent="0" algn="ctr">
              <a:lnSpc>
                <a:spcPts val="10584"/>
              </a:lnSpc>
            </a:pPr>
            <a:r>
              <a:rPr lang="en-US" sz="7200">
                <a:solidFill>
                  <a:srgbClr val="000000"/>
                </a:solidFill>
                <a:latin typeface="Roca One Ultra-Bold"/>
              </a:rPr>
              <a:t>Creed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67098" y="6296398"/>
            <a:ext cx="4332684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BF63"/>
                </a:solidFill>
                <a:latin typeface="Canva Sans Bold"/>
              </a:rPr>
              <a:t>PROMISE YOURSELF</a:t>
            </a:r>
          </a:p>
        </p:txBody>
      </p:sp>
    </p:spTree>
  </p:cSld>
  <p:clrMapOvr>
    <a:masterClrMapping/>
  </p:clrMapOvr>
  <p:transition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8185068" y="729654"/>
            <a:ext cx="8528646" cy="8528646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2"/>
              <a:stretch>
                <a:fillRect l="223" r="223"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9698552" y="3121494"/>
            <a:ext cx="5501677" cy="5501677"/>
          </a:xfrm>
          <a:custGeom>
            <a:avLst/>
            <a:gdLst/>
            <a:ahLst/>
            <a:cxnLst/>
            <a:rect l="l" t="t" r="r" b="b"/>
            <a:pathLst>
              <a:path w="5501677" h="5501677">
                <a:moveTo>
                  <a:pt x="0" y="0"/>
                </a:moveTo>
                <a:lnTo>
                  <a:pt x="5501678" y="0"/>
                </a:lnTo>
                <a:lnTo>
                  <a:pt x="5501678" y="5501677"/>
                </a:lnTo>
                <a:lnTo>
                  <a:pt x="0" y="55016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469242" y="2318349"/>
            <a:ext cx="3174447" cy="156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000000"/>
                </a:solidFill>
                <a:latin typeface="Canva Sans Bold"/>
              </a:rPr>
              <a:t>Core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3914367"/>
            <a:ext cx="6055533" cy="2980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Core signifies the essential and unchanging heart that defines your fundamental principles, values, or central aspects.</a:t>
            </a:r>
          </a:p>
        </p:txBody>
      </p:sp>
    </p:spTree>
  </p:cSld>
  <p:clrMapOvr>
    <a:masterClrMapping/>
  </p:clrMapOvr>
  <p:transition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46407" y="3242028"/>
            <a:ext cx="3929412" cy="4761684"/>
            <a:chOff x="0" y="0"/>
            <a:chExt cx="1127634" cy="13664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27634" cy="1366473"/>
            </a:xfrm>
            <a:custGeom>
              <a:avLst/>
              <a:gdLst/>
              <a:ahLst/>
              <a:cxnLst/>
              <a:rect l="l" t="t" r="r" b="b"/>
              <a:pathLst>
                <a:path w="1127634" h="1366473">
                  <a:moveTo>
                    <a:pt x="0" y="0"/>
                  </a:moveTo>
                  <a:lnTo>
                    <a:pt x="1127634" y="0"/>
                  </a:lnTo>
                  <a:lnTo>
                    <a:pt x="1127634" y="1366473"/>
                  </a:lnTo>
                  <a:lnTo>
                    <a:pt x="0" y="1366473"/>
                  </a:lnTo>
                  <a:close/>
                </a:path>
              </a:pathLst>
            </a:custGeom>
            <a:solidFill>
              <a:srgbClr val="00BF6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257384" y="3438105"/>
            <a:ext cx="3507458" cy="4369528"/>
          </a:xfrm>
          <a:custGeom>
            <a:avLst/>
            <a:gdLst/>
            <a:ahLst/>
            <a:cxnLst/>
            <a:rect l="l" t="t" r="r" b="b"/>
            <a:pathLst>
              <a:path w="3507458" h="4369528">
                <a:moveTo>
                  <a:pt x="0" y="0"/>
                </a:moveTo>
                <a:lnTo>
                  <a:pt x="3507458" y="0"/>
                </a:lnTo>
                <a:lnTo>
                  <a:pt x="3507458" y="4369529"/>
                </a:lnTo>
                <a:lnTo>
                  <a:pt x="0" y="43695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317" r="-43317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7178791" y="3242028"/>
            <a:ext cx="3929412" cy="4761684"/>
            <a:chOff x="0" y="0"/>
            <a:chExt cx="1127634" cy="136647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27634" cy="1366473"/>
            </a:xfrm>
            <a:custGeom>
              <a:avLst/>
              <a:gdLst/>
              <a:ahLst/>
              <a:cxnLst/>
              <a:rect l="l" t="t" r="r" b="b"/>
              <a:pathLst>
                <a:path w="1127634" h="1366473">
                  <a:moveTo>
                    <a:pt x="0" y="0"/>
                  </a:moveTo>
                  <a:lnTo>
                    <a:pt x="1127634" y="0"/>
                  </a:lnTo>
                  <a:lnTo>
                    <a:pt x="1127634" y="1366473"/>
                  </a:lnTo>
                  <a:lnTo>
                    <a:pt x="0" y="1366473"/>
                  </a:lnTo>
                  <a:close/>
                </a:path>
              </a:pathLst>
            </a:custGeom>
            <a:solidFill>
              <a:srgbClr val="00BF63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7389768" y="3438105"/>
            <a:ext cx="3507458" cy="4369528"/>
          </a:xfrm>
          <a:custGeom>
            <a:avLst/>
            <a:gdLst/>
            <a:ahLst/>
            <a:cxnLst/>
            <a:rect l="l" t="t" r="r" b="b"/>
            <a:pathLst>
              <a:path w="3507458" h="4369528">
                <a:moveTo>
                  <a:pt x="0" y="0"/>
                </a:moveTo>
                <a:lnTo>
                  <a:pt x="3507458" y="0"/>
                </a:lnTo>
                <a:lnTo>
                  <a:pt x="3507458" y="4369529"/>
                </a:lnTo>
                <a:lnTo>
                  <a:pt x="0" y="43695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7861" r="-27861"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2308353" y="3242028"/>
            <a:ext cx="3929412" cy="4761684"/>
            <a:chOff x="0" y="0"/>
            <a:chExt cx="1127634" cy="136647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27634" cy="1366473"/>
            </a:xfrm>
            <a:custGeom>
              <a:avLst/>
              <a:gdLst/>
              <a:ahLst/>
              <a:cxnLst/>
              <a:rect l="l" t="t" r="r" b="b"/>
              <a:pathLst>
                <a:path w="1127634" h="1366473">
                  <a:moveTo>
                    <a:pt x="0" y="0"/>
                  </a:moveTo>
                  <a:lnTo>
                    <a:pt x="1127634" y="0"/>
                  </a:lnTo>
                  <a:lnTo>
                    <a:pt x="1127634" y="1366473"/>
                  </a:lnTo>
                  <a:lnTo>
                    <a:pt x="0" y="1366473"/>
                  </a:lnTo>
                  <a:close/>
                </a:path>
              </a:pathLst>
            </a:custGeom>
            <a:solidFill>
              <a:srgbClr val="00BF63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2519330" y="3438105"/>
            <a:ext cx="3507458" cy="4369528"/>
          </a:xfrm>
          <a:custGeom>
            <a:avLst/>
            <a:gdLst/>
            <a:ahLst/>
            <a:cxnLst/>
            <a:rect l="l" t="t" r="r" b="b"/>
            <a:pathLst>
              <a:path w="3507458" h="4369528">
                <a:moveTo>
                  <a:pt x="0" y="0"/>
                </a:moveTo>
                <a:lnTo>
                  <a:pt x="3507458" y="0"/>
                </a:lnTo>
                <a:lnTo>
                  <a:pt x="3507458" y="4369529"/>
                </a:lnTo>
                <a:lnTo>
                  <a:pt x="0" y="43695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667" r="-43667"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4715541" y="2811224"/>
            <a:ext cx="1801406" cy="1801406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40203"/>
            </a:solidFill>
            <a:ln w="200025" cap="sq">
              <a:solidFill>
                <a:srgbClr val="00BF63"/>
              </a:solidFill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920813" y="2811224"/>
            <a:ext cx="1801406" cy="1801406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w="200025" cap="sq">
              <a:solidFill>
                <a:srgbClr val="00BF63"/>
              </a:solidFill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5126085" y="2811224"/>
            <a:ext cx="1801406" cy="1801406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w="200025" cap="sq">
              <a:solidFill>
                <a:srgbClr val="00BF63"/>
              </a:solidFill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1761853" y="8335393"/>
            <a:ext cx="994189" cy="1016364"/>
          </a:xfrm>
          <a:custGeom>
            <a:avLst/>
            <a:gdLst/>
            <a:ahLst/>
            <a:cxnLst/>
            <a:rect l="l" t="t" r="r" b="b"/>
            <a:pathLst>
              <a:path w="994189" h="1016364">
                <a:moveTo>
                  <a:pt x="0" y="0"/>
                </a:moveTo>
                <a:lnTo>
                  <a:pt x="994189" y="0"/>
                </a:lnTo>
                <a:lnTo>
                  <a:pt x="994189" y="1016364"/>
                </a:lnTo>
                <a:lnTo>
                  <a:pt x="0" y="10163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7593444" y="8538306"/>
            <a:ext cx="3976472" cy="815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4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Open Sauce Bold"/>
              </a:rPr>
              <a:t>What do you hope to gain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3432635" y="8481262"/>
            <a:ext cx="4618268" cy="815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49"/>
              </a:lnSpc>
            </a:pPr>
            <a:r>
              <a:rPr lang="en-US" sz="2499">
                <a:solidFill>
                  <a:srgbClr val="000000"/>
                </a:solidFill>
                <a:latin typeface="Open Sauce Bold"/>
              </a:rPr>
              <a:t>What do you need </a:t>
            </a:r>
          </a:p>
          <a:p>
            <a:pPr marL="0" lvl="0" indent="0" algn="just">
              <a:lnSpc>
                <a:spcPts val="324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Open Sauce Bold"/>
              </a:rPr>
              <a:t>to release</a:t>
            </a:r>
          </a:p>
        </p:txBody>
      </p:sp>
      <p:sp>
        <p:nvSpPr>
          <p:cNvPr id="26" name="Freeform 26"/>
          <p:cNvSpPr/>
          <p:nvPr/>
        </p:nvSpPr>
        <p:spPr>
          <a:xfrm>
            <a:off x="6599255" y="8337917"/>
            <a:ext cx="994189" cy="1016364"/>
          </a:xfrm>
          <a:custGeom>
            <a:avLst/>
            <a:gdLst/>
            <a:ahLst/>
            <a:cxnLst/>
            <a:rect l="l" t="t" r="r" b="b"/>
            <a:pathLst>
              <a:path w="994189" h="1016364">
                <a:moveTo>
                  <a:pt x="0" y="0"/>
                </a:moveTo>
                <a:lnTo>
                  <a:pt x="994189" y="0"/>
                </a:lnTo>
                <a:lnTo>
                  <a:pt x="994189" y="1016364"/>
                </a:lnTo>
                <a:lnTo>
                  <a:pt x="0" y="10163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2123951" y="8419646"/>
            <a:ext cx="994189" cy="1016364"/>
          </a:xfrm>
          <a:custGeom>
            <a:avLst/>
            <a:gdLst/>
            <a:ahLst/>
            <a:cxnLst/>
            <a:rect l="l" t="t" r="r" b="b"/>
            <a:pathLst>
              <a:path w="994189" h="1016364">
                <a:moveTo>
                  <a:pt x="0" y="0"/>
                </a:moveTo>
                <a:lnTo>
                  <a:pt x="994188" y="0"/>
                </a:lnTo>
                <a:lnTo>
                  <a:pt x="994188" y="1016364"/>
                </a:lnTo>
                <a:lnTo>
                  <a:pt x="0" y="10163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5326964" y="3242028"/>
            <a:ext cx="578558" cy="903997"/>
          </a:xfrm>
          <a:custGeom>
            <a:avLst/>
            <a:gdLst/>
            <a:ahLst/>
            <a:cxnLst/>
            <a:rect l="l" t="t" r="r" b="b"/>
            <a:pathLst>
              <a:path w="578558" h="903997">
                <a:moveTo>
                  <a:pt x="0" y="0"/>
                </a:moveTo>
                <a:lnTo>
                  <a:pt x="578558" y="0"/>
                </a:lnTo>
                <a:lnTo>
                  <a:pt x="578558" y="903996"/>
                </a:lnTo>
                <a:lnTo>
                  <a:pt x="0" y="9039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0480718" y="3242028"/>
            <a:ext cx="681596" cy="890446"/>
          </a:xfrm>
          <a:custGeom>
            <a:avLst/>
            <a:gdLst/>
            <a:ahLst/>
            <a:cxnLst/>
            <a:rect l="l" t="t" r="r" b="b"/>
            <a:pathLst>
              <a:path w="681596" h="890446">
                <a:moveTo>
                  <a:pt x="0" y="0"/>
                </a:moveTo>
                <a:lnTo>
                  <a:pt x="681596" y="0"/>
                </a:lnTo>
                <a:lnTo>
                  <a:pt x="681596" y="890445"/>
                </a:lnTo>
                <a:lnTo>
                  <a:pt x="0" y="89044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15741769" y="3259929"/>
            <a:ext cx="629511" cy="903997"/>
          </a:xfrm>
          <a:custGeom>
            <a:avLst/>
            <a:gdLst/>
            <a:ahLst/>
            <a:cxnLst/>
            <a:rect l="l" t="t" r="r" b="b"/>
            <a:pathLst>
              <a:path w="629511" h="903997">
                <a:moveTo>
                  <a:pt x="0" y="0"/>
                </a:moveTo>
                <a:lnTo>
                  <a:pt x="629510" y="0"/>
                </a:lnTo>
                <a:lnTo>
                  <a:pt x="629510" y="903997"/>
                </a:lnTo>
                <a:lnTo>
                  <a:pt x="0" y="90399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31"/>
          <p:cNvSpPr txBox="1"/>
          <p:nvPr/>
        </p:nvSpPr>
        <p:spPr>
          <a:xfrm>
            <a:off x="1327926" y="554808"/>
            <a:ext cx="7568284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10080"/>
              </a:lnSpc>
              <a:spcBef>
                <a:spcPct val="0"/>
              </a:spcBef>
            </a:pPr>
            <a:r>
              <a:rPr lang="en-US" sz="8400">
                <a:solidFill>
                  <a:srgbClr val="000000"/>
                </a:solidFill>
                <a:latin typeface="Roca One Ultra-Bold"/>
              </a:rPr>
              <a:t>Focusing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9144000" y="554808"/>
            <a:ext cx="9403734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080"/>
              </a:lnSpc>
              <a:spcBef>
                <a:spcPct val="0"/>
              </a:spcBef>
            </a:pPr>
            <a:r>
              <a:rPr lang="en-US" sz="8400">
                <a:solidFill>
                  <a:srgbClr val="00BF63"/>
                </a:solidFill>
                <a:latin typeface="Roca One"/>
              </a:rPr>
              <a:t>Our Future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258948" y="8481262"/>
            <a:ext cx="4103746" cy="815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2499">
                <a:solidFill>
                  <a:srgbClr val="000000"/>
                </a:solidFill>
                <a:latin typeface="Open Sauce Bold"/>
              </a:rPr>
              <a:t>What do you hope</a:t>
            </a:r>
          </a:p>
          <a:p>
            <a:pPr marL="0" lvl="0" indent="0" algn="ctr">
              <a:lnSpc>
                <a:spcPts val="324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Open Sauce Bold"/>
              </a:rPr>
              <a:t>to give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257384" y="1764483"/>
            <a:ext cx="14367368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What are are committed to maximizing this year at our CORE?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8357344" y="-24617"/>
            <a:ext cx="9263906" cy="9297716"/>
          </a:xfrm>
          <a:custGeom>
            <a:avLst/>
            <a:gdLst/>
            <a:ahLst/>
            <a:cxnLst/>
            <a:rect l="l" t="t" r="r" b="b"/>
            <a:pathLst>
              <a:path w="9263906" h="9297716">
                <a:moveTo>
                  <a:pt x="0" y="0"/>
                </a:moveTo>
                <a:lnTo>
                  <a:pt x="9263906" y="0"/>
                </a:lnTo>
                <a:lnTo>
                  <a:pt x="9263906" y="9297715"/>
                </a:lnTo>
                <a:lnTo>
                  <a:pt x="0" y="92977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344242" y="6840445"/>
            <a:ext cx="9042479" cy="358607"/>
            <a:chOff x="0" y="0"/>
            <a:chExt cx="2680832" cy="10631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680832" cy="106317"/>
            </a:xfrm>
            <a:custGeom>
              <a:avLst/>
              <a:gdLst/>
              <a:ahLst/>
              <a:cxnLst/>
              <a:rect l="l" t="t" r="r" b="b"/>
              <a:pathLst>
                <a:path w="2680832" h="106317">
                  <a:moveTo>
                    <a:pt x="0" y="0"/>
                  </a:moveTo>
                  <a:lnTo>
                    <a:pt x="2680832" y="0"/>
                  </a:lnTo>
                  <a:lnTo>
                    <a:pt x="2680832" y="106317"/>
                  </a:lnTo>
                  <a:lnTo>
                    <a:pt x="0" y="106317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146059" y="7552751"/>
            <a:ext cx="8774632" cy="368040"/>
            <a:chOff x="0" y="0"/>
            <a:chExt cx="2601423" cy="10911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01423" cy="109113"/>
            </a:xfrm>
            <a:custGeom>
              <a:avLst/>
              <a:gdLst/>
              <a:ahLst/>
              <a:cxnLst/>
              <a:rect l="l" t="t" r="r" b="b"/>
              <a:pathLst>
                <a:path w="2601423" h="109113">
                  <a:moveTo>
                    <a:pt x="0" y="0"/>
                  </a:moveTo>
                  <a:lnTo>
                    <a:pt x="2601423" y="0"/>
                  </a:lnTo>
                  <a:lnTo>
                    <a:pt x="2601423" y="109113"/>
                  </a:lnTo>
                  <a:lnTo>
                    <a:pt x="0" y="109113"/>
                  </a:lnTo>
                  <a:close/>
                </a:path>
              </a:pathLst>
            </a:custGeom>
            <a:solidFill>
              <a:srgbClr val="00BF63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146059" y="8214454"/>
            <a:ext cx="8586881" cy="358607"/>
            <a:chOff x="0" y="0"/>
            <a:chExt cx="2545760" cy="10631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545760" cy="106317"/>
            </a:xfrm>
            <a:custGeom>
              <a:avLst/>
              <a:gdLst/>
              <a:ahLst/>
              <a:cxnLst/>
              <a:rect l="l" t="t" r="r" b="b"/>
              <a:pathLst>
                <a:path w="2545760" h="106317">
                  <a:moveTo>
                    <a:pt x="0" y="0"/>
                  </a:moveTo>
                  <a:lnTo>
                    <a:pt x="2545760" y="0"/>
                  </a:lnTo>
                  <a:lnTo>
                    <a:pt x="2545760" y="106317"/>
                  </a:lnTo>
                  <a:lnTo>
                    <a:pt x="0" y="106317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146059" y="8914491"/>
            <a:ext cx="8646113" cy="342530"/>
            <a:chOff x="0" y="0"/>
            <a:chExt cx="2563321" cy="10155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63321" cy="101550"/>
            </a:xfrm>
            <a:custGeom>
              <a:avLst/>
              <a:gdLst/>
              <a:ahLst/>
              <a:cxnLst/>
              <a:rect l="l" t="t" r="r" b="b"/>
              <a:pathLst>
                <a:path w="2563321" h="101550">
                  <a:moveTo>
                    <a:pt x="0" y="0"/>
                  </a:moveTo>
                  <a:lnTo>
                    <a:pt x="2563321" y="0"/>
                  </a:lnTo>
                  <a:lnTo>
                    <a:pt x="2563321" y="101550"/>
                  </a:lnTo>
                  <a:lnTo>
                    <a:pt x="0" y="101550"/>
                  </a:lnTo>
                  <a:close/>
                </a:path>
              </a:pathLst>
            </a:custGeom>
            <a:solidFill>
              <a:srgbClr val="00BF63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3144500" y="4783045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028700" y="1746549"/>
            <a:ext cx="14173200" cy="1428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1279"/>
              </a:lnSpc>
              <a:spcBef>
                <a:spcPct val="0"/>
              </a:spcBef>
            </a:pPr>
            <a:r>
              <a:rPr lang="en-US" sz="9399" u="none">
                <a:solidFill>
                  <a:srgbClr val="000000"/>
                </a:solidFill>
                <a:latin typeface="Roca One Ultra-Bold"/>
              </a:rPr>
              <a:t>Thank you!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3518199"/>
            <a:ext cx="14173200" cy="1106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895"/>
              </a:lnSpc>
            </a:pPr>
            <a:r>
              <a:rPr lang="en-US" sz="9399" u="none">
                <a:solidFill>
                  <a:srgbClr val="00BF63"/>
                </a:solidFill>
                <a:latin typeface="Roca One"/>
              </a:rPr>
              <a:t>for participating!</a:t>
            </a:r>
          </a:p>
        </p:txBody>
      </p:sp>
    </p:spTree>
  </p:cSld>
  <p:clrMapOvr>
    <a:masterClrMapping/>
  </p:clrMapOvr>
  <p:transition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14350" y="-514350"/>
            <a:ext cx="19081418" cy="3086100"/>
            <a:chOff x="0" y="0"/>
            <a:chExt cx="5025559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25559" cy="812800"/>
            </a:xfrm>
            <a:custGeom>
              <a:avLst/>
              <a:gdLst/>
              <a:ahLst/>
              <a:cxnLst/>
              <a:rect l="l" t="t" r="r" b="b"/>
              <a:pathLst>
                <a:path w="5025559" h="812800">
                  <a:moveTo>
                    <a:pt x="0" y="0"/>
                  </a:moveTo>
                  <a:lnTo>
                    <a:pt x="5025559" y="0"/>
                  </a:lnTo>
                  <a:lnTo>
                    <a:pt x="502555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BF6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2927226" y="4653108"/>
            <a:ext cx="4622743" cy="3091459"/>
          </a:xfrm>
          <a:custGeom>
            <a:avLst/>
            <a:gdLst/>
            <a:ahLst/>
            <a:cxnLst/>
            <a:rect l="l" t="t" r="r" b="b"/>
            <a:pathLst>
              <a:path w="4622743" h="3091459">
                <a:moveTo>
                  <a:pt x="0" y="0"/>
                </a:moveTo>
                <a:lnTo>
                  <a:pt x="4622743" y="0"/>
                </a:lnTo>
                <a:lnTo>
                  <a:pt x="4622743" y="3091460"/>
                </a:lnTo>
                <a:lnTo>
                  <a:pt x="0" y="30914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2779074"/>
            <a:ext cx="10560960" cy="6633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749"/>
              </a:lnSpc>
            </a:pPr>
            <a:r>
              <a:rPr lang="en-US" sz="4299">
                <a:solidFill>
                  <a:srgbClr val="000000"/>
                </a:solidFill>
                <a:latin typeface="Canva Sans Bold"/>
              </a:rPr>
              <a:t>Step up Step Back</a:t>
            </a:r>
          </a:p>
          <a:p>
            <a:pPr algn="just">
              <a:lnSpc>
                <a:spcPts val="10749"/>
              </a:lnSpc>
            </a:pPr>
            <a:r>
              <a:rPr lang="en-US" sz="4299">
                <a:solidFill>
                  <a:srgbClr val="000000"/>
                </a:solidFill>
                <a:latin typeface="Canva Sans Bold"/>
              </a:rPr>
              <a:t>Offer Grace to ourselves then to others</a:t>
            </a:r>
          </a:p>
          <a:p>
            <a:pPr algn="just">
              <a:lnSpc>
                <a:spcPts val="10749"/>
              </a:lnSpc>
            </a:pPr>
            <a:r>
              <a:rPr lang="en-US" sz="4299">
                <a:solidFill>
                  <a:srgbClr val="000000"/>
                </a:solidFill>
                <a:latin typeface="Canva Sans Bold"/>
              </a:rPr>
              <a:t>What happens here stays here. What’s learned here is shared.</a:t>
            </a:r>
          </a:p>
          <a:p>
            <a:pPr algn="just">
              <a:lnSpc>
                <a:spcPts val="10749"/>
              </a:lnSpc>
            </a:pPr>
            <a:r>
              <a:rPr lang="en-US" sz="4299">
                <a:solidFill>
                  <a:srgbClr val="000000"/>
                </a:solidFill>
                <a:latin typeface="Canva Sans Bold"/>
              </a:rPr>
              <a:t>We value the process over perfection.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369824" y="-692466"/>
            <a:ext cx="9313069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000000"/>
                </a:solidFill>
                <a:latin typeface="Canva Sans Bold"/>
              </a:rPr>
              <a:t>Our Agreements</a:t>
            </a:r>
          </a:p>
        </p:txBody>
      </p:sp>
    </p:spTree>
  </p:cSld>
  <p:clrMapOvr>
    <a:masterClrMapping/>
  </p:clrMapOvr>
  <p:transition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8185068" y="729654"/>
            <a:ext cx="8528646" cy="8528646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2"/>
              <a:stretch>
                <a:fillRect l="223" r="223"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9698552" y="3121494"/>
            <a:ext cx="5501677" cy="5501677"/>
          </a:xfrm>
          <a:custGeom>
            <a:avLst/>
            <a:gdLst/>
            <a:ahLst/>
            <a:cxnLst/>
            <a:rect l="l" t="t" r="r" b="b"/>
            <a:pathLst>
              <a:path w="5501677" h="5501677">
                <a:moveTo>
                  <a:pt x="0" y="0"/>
                </a:moveTo>
                <a:lnTo>
                  <a:pt x="5501678" y="0"/>
                </a:lnTo>
                <a:lnTo>
                  <a:pt x="5501678" y="5501677"/>
                </a:lnTo>
                <a:lnTo>
                  <a:pt x="0" y="55016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393042" y="2171700"/>
            <a:ext cx="3326847" cy="156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000000"/>
                </a:solidFill>
                <a:latin typeface="Canva Sans Bold"/>
              </a:rPr>
              <a:t>Core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3914367"/>
            <a:ext cx="6055533" cy="2980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Core signifies the essential and unchanging heart that defines your fundamental principles, values, or central aspects.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06955" y="2641115"/>
            <a:ext cx="11674089" cy="6381025"/>
            <a:chOff x="0" y="0"/>
            <a:chExt cx="3350144" cy="18311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50144" cy="1831180"/>
            </a:xfrm>
            <a:custGeom>
              <a:avLst/>
              <a:gdLst/>
              <a:ahLst/>
              <a:cxnLst/>
              <a:rect l="l" t="t" r="r" b="b"/>
              <a:pathLst>
                <a:path w="3350144" h="1831180">
                  <a:moveTo>
                    <a:pt x="0" y="0"/>
                  </a:moveTo>
                  <a:lnTo>
                    <a:pt x="3350144" y="0"/>
                  </a:lnTo>
                  <a:lnTo>
                    <a:pt x="3350144" y="1831180"/>
                  </a:lnTo>
                  <a:lnTo>
                    <a:pt x="0" y="1831180"/>
                  </a:lnTo>
                  <a:close/>
                </a:path>
              </a:pathLst>
            </a:custGeom>
            <a:solidFill>
              <a:srgbClr val="00BF6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614741" y="2921530"/>
            <a:ext cx="11058518" cy="5820195"/>
          </a:xfrm>
          <a:custGeom>
            <a:avLst/>
            <a:gdLst/>
            <a:ahLst/>
            <a:cxnLst/>
            <a:rect l="l" t="t" r="r" b="b"/>
            <a:pathLst>
              <a:path w="11058518" h="5820195">
                <a:moveTo>
                  <a:pt x="0" y="0"/>
                </a:moveTo>
                <a:lnTo>
                  <a:pt x="11058518" y="0"/>
                </a:lnTo>
                <a:lnTo>
                  <a:pt x="11058518" y="5820195"/>
                </a:lnTo>
                <a:lnTo>
                  <a:pt x="0" y="58201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582" b="-12582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1049099"/>
            <a:ext cx="7568284" cy="1428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11279"/>
              </a:lnSpc>
              <a:spcBef>
                <a:spcPct val="0"/>
              </a:spcBef>
            </a:pPr>
            <a:r>
              <a:rPr lang="en-US" sz="9399">
                <a:solidFill>
                  <a:srgbClr val="000000"/>
                </a:solidFill>
                <a:latin typeface="Roca One Ultra-Bold"/>
              </a:rPr>
              <a:t>People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730768" y="1028700"/>
            <a:ext cx="9403734" cy="1428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279"/>
              </a:lnSpc>
              <a:spcBef>
                <a:spcPct val="0"/>
              </a:spcBef>
            </a:pPr>
            <a:r>
              <a:rPr lang="en-US" sz="9399">
                <a:solidFill>
                  <a:srgbClr val="00BF63"/>
                </a:solidFill>
                <a:latin typeface="Roca One"/>
              </a:rPr>
              <a:t>to People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8836325" y="729654"/>
            <a:ext cx="8528646" cy="8528646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2"/>
              <a:stretch>
                <a:fillRect l="223" r="223"/>
              </a:stretch>
            </a:blipFill>
          </p:spPr>
        </p:sp>
      </p:grpSp>
      <p:sp>
        <p:nvSpPr>
          <p:cNvPr id="5" name="TextBox 5"/>
          <p:cNvSpPr txBox="1"/>
          <p:nvPr/>
        </p:nvSpPr>
        <p:spPr>
          <a:xfrm>
            <a:off x="0" y="3348692"/>
            <a:ext cx="8667684" cy="2503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>
                <a:solidFill>
                  <a:srgbClr val="000000"/>
                </a:solidFill>
                <a:latin typeface="Canva Sans Bold"/>
              </a:rPr>
              <a:t>What’s your favorite Color?</a:t>
            </a:r>
          </a:p>
        </p:txBody>
      </p:sp>
    </p:spTree>
  </p:cSld>
  <p:clrMapOvr>
    <a:masterClrMapping/>
  </p:clrMapOvr>
  <p:transition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8836325" y="729654"/>
            <a:ext cx="8528646" cy="8528646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2"/>
              <a:stretch>
                <a:fillRect l="223" r="223"/>
              </a:stretch>
            </a:blipFill>
          </p:spPr>
        </p:sp>
      </p:grpSp>
      <p:sp>
        <p:nvSpPr>
          <p:cNvPr id="5" name="TextBox 5"/>
          <p:cNvSpPr txBox="1"/>
          <p:nvPr/>
        </p:nvSpPr>
        <p:spPr>
          <a:xfrm>
            <a:off x="299226" y="2697435"/>
            <a:ext cx="8667684" cy="5055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>
                <a:solidFill>
                  <a:srgbClr val="000000"/>
                </a:solidFill>
                <a:latin typeface="Canva Sans Bold"/>
              </a:rPr>
              <a:t>Remember: </a:t>
            </a:r>
          </a:p>
          <a:p>
            <a:pPr algn="ctr">
              <a:lnSpc>
                <a:spcPts val="10080"/>
              </a:lnSpc>
            </a:pPr>
            <a:r>
              <a:rPr lang="en-US" sz="7200">
                <a:solidFill>
                  <a:srgbClr val="000000"/>
                </a:solidFill>
                <a:latin typeface="Canva Sans Bold"/>
              </a:rPr>
              <a:t>What made you interested in joining this group?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9144000" y="729654"/>
            <a:ext cx="8528646" cy="8528646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400267" y="526623"/>
              <a:ext cx="5549466" cy="5296755"/>
            </a:xfrm>
            <a:custGeom>
              <a:avLst/>
              <a:gdLst/>
              <a:ahLst/>
              <a:cxnLst/>
              <a:rect l="l" t="t" r="r" b="b"/>
              <a:pathLst>
                <a:path w="5549466" h="5296755">
                  <a:moveTo>
                    <a:pt x="2774733" y="4237"/>
                  </a:moveTo>
                  <a:cubicBezTo>
                    <a:pt x="1827256" y="0"/>
                    <a:pt x="949932" y="503041"/>
                    <a:pt x="474966" y="1322882"/>
                  </a:cubicBezTo>
                  <a:cubicBezTo>
                    <a:pt x="0" y="2142722"/>
                    <a:pt x="0" y="3154032"/>
                    <a:pt x="474966" y="3973872"/>
                  </a:cubicBezTo>
                  <a:cubicBezTo>
                    <a:pt x="949932" y="4793713"/>
                    <a:pt x="1827256" y="5296754"/>
                    <a:pt x="2774733" y="5292517"/>
                  </a:cubicBezTo>
                  <a:cubicBezTo>
                    <a:pt x="3722210" y="5296754"/>
                    <a:pt x="4599534" y="4793713"/>
                    <a:pt x="5074500" y="3973872"/>
                  </a:cubicBezTo>
                  <a:cubicBezTo>
                    <a:pt x="5549466" y="3154032"/>
                    <a:pt x="5549466" y="2142722"/>
                    <a:pt x="5074500" y="1322882"/>
                  </a:cubicBezTo>
                  <a:cubicBezTo>
                    <a:pt x="4599534" y="503041"/>
                    <a:pt x="3722210" y="0"/>
                    <a:pt x="2774733" y="4237"/>
                  </a:cubicBezTo>
                  <a:close/>
                </a:path>
              </a:pathLst>
            </a:custGeom>
            <a:blipFill>
              <a:blip r:embed="rId2"/>
              <a:stretch>
                <a:fillRect l="223" r="223"/>
              </a:stretch>
            </a:blipFill>
          </p:spPr>
        </p:sp>
      </p:grpSp>
      <p:sp>
        <p:nvSpPr>
          <p:cNvPr id="5" name="TextBox 5"/>
          <p:cNvSpPr txBox="1"/>
          <p:nvPr/>
        </p:nvSpPr>
        <p:spPr>
          <a:xfrm>
            <a:off x="139034" y="2760351"/>
            <a:ext cx="9004966" cy="4642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Canva Sans Bold"/>
              </a:rPr>
              <a:t>When was the last time you felt fully seen and appreciated?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777954" y="2146895"/>
            <a:ext cx="11394374" cy="5326527"/>
          </a:xfrm>
          <a:custGeom>
            <a:avLst/>
            <a:gdLst/>
            <a:ahLst/>
            <a:cxnLst/>
            <a:rect l="l" t="t" r="r" b="b"/>
            <a:pathLst>
              <a:path w="11394374" h="5326527">
                <a:moveTo>
                  <a:pt x="0" y="0"/>
                </a:moveTo>
                <a:lnTo>
                  <a:pt x="11394375" y="0"/>
                </a:lnTo>
                <a:lnTo>
                  <a:pt x="11394375" y="5326526"/>
                </a:lnTo>
                <a:lnTo>
                  <a:pt x="0" y="53265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67962" y="0"/>
            <a:ext cx="18732006" cy="12128974"/>
          </a:xfrm>
          <a:custGeom>
            <a:avLst/>
            <a:gdLst/>
            <a:ahLst/>
            <a:cxnLst/>
            <a:rect l="l" t="t" r="r" b="b"/>
            <a:pathLst>
              <a:path w="18732006" h="12128974">
                <a:moveTo>
                  <a:pt x="0" y="0"/>
                </a:moveTo>
                <a:lnTo>
                  <a:pt x="18732006" y="0"/>
                </a:lnTo>
                <a:lnTo>
                  <a:pt x="18732006" y="12128974"/>
                </a:lnTo>
                <a:lnTo>
                  <a:pt x="0" y="121289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4000"/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15773" y="-167105"/>
            <a:ext cx="11472227" cy="11535146"/>
          </a:xfrm>
          <a:custGeom>
            <a:avLst/>
            <a:gdLst/>
            <a:ahLst/>
            <a:cxnLst/>
            <a:rect l="l" t="t" r="r" b="b"/>
            <a:pathLst>
              <a:path w="11472227" h="11535146">
                <a:moveTo>
                  <a:pt x="0" y="0"/>
                </a:moveTo>
                <a:lnTo>
                  <a:pt x="11472227" y="0"/>
                </a:lnTo>
                <a:lnTo>
                  <a:pt x="11472227" y="11535147"/>
                </a:lnTo>
                <a:lnTo>
                  <a:pt x="0" y="115351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7736325" y="1111222"/>
          <a:ext cx="9631122" cy="7382108"/>
        </p:xfrm>
        <a:graphic>
          <a:graphicData uri="http://schemas.openxmlformats.org/drawingml/2006/table">
            <a:tbl>
              <a:tblPr/>
              <a:tblGrid>
                <a:gridCol w="9631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24216">
                <a:tc>
                  <a:txBody>
                    <a:bodyPr/>
                    <a:lstStyle/>
                    <a:p>
                      <a:pPr algn="ctr">
                        <a:lnSpc>
                          <a:spcPts val="8819"/>
                        </a:lnSpc>
                        <a:defRPr/>
                      </a:pPr>
                      <a:r>
                        <a:rPr lang="en-US" sz="6299">
                          <a:solidFill>
                            <a:srgbClr val="000000"/>
                          </a:solidFill>
                          <a:latin typeface="Open Sauce"/>
                        </a:rPr>
                        <a:t>Enlarge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4216">
                <a:tc>
                  <a:txBody>
                    <a:bodyPr/>
                    <a:lstStyle/>
                    <a:p>
                      <a:pPr algn="ctr">
                        <a:lnSpc>
                          <a:spcPts val="8819"/>
                        </a:lnSpc>
                        <a:defRPr/>
                      </a:pPr>
                      <a:r>
                        <a:rPr lang="en-US" sz="6300">
                          <a:solidFill>
                            <a:srgbClr val="000000"/>
                          </a:solidFill>
                          <a:latin typeface="Open Sauce"/>
                        </a:rPr>
                        <a:t>Magnify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1">
                <a:tc>
                  <a:txBody>
                    <a:bodyPr/>
                    <a:lstStyle/>
                    <a:p>
                      <a:pPr algn="ctr">
                        <a:lnSpc>
                          <a:spcPts val="8819"/>
                        </a:lnSpc>
                        <a:defRPr/>
                      </a:pPr>
                      <a:r>
                        <a:rPr lang="en-US" sz="6300">
                          <a:solidFill>
                            <a:srgbClr val="000000"/>
                          </a:solidFill>
                          <a:latin typeface="Open Sauce"/>
                        </a:rPr>
                        <a:t>Boost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3925">
                <a:tc>
                  <a:txBody>
                    <a:bodyPr/>
                    <a:lstStyle/>
                    <a:p>
                      <a:pPr algn="ctr">
                        <a:lnSpc>
                          <a:spcPts val="8819"/>
                        </a:lnSpc>
                        <a:defRPr/>
                      </a:pPr>
                      <a:r>
                        <a:rPr lang="en-US" sz="6300">
                          <a:solidFill>
                            <a:srgbClr val="000000"/>
                          </a:solidFill>
                          <a:latin typeface="Open Sauce"/>
                        </a:rPr>
                        <a:t>Amplify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Freeform 4"/>
          <p:cNvSpPr/>
          <p:nvPr/>
        </p:nvSpPr>
        <p:spPr>
          <a:xfrm>
            <a:off x="4758373" y="2744876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46422" y="5811687"/>
            <a:ext cx="5961081" cy="2661084"/>
          </a:xfrm>
          <a:custGeom>
            <a:avLst/>
            <a:gdLst/>
            <a:ahLst/>
            <a:cxnLst/>
            <a:rect l="l" t="t" r="r" b="b"/>
            <a:pathLst>
              <a:path w="5961081" h="2661084">
                <a:moveTo>
                  <a:pt x="0" y="0"/>
                </a:moveTo>
                <a:lnTo>
                  <a:pt x="5961081" y="0"/>
                </a:lnTo>
                <a:lnTo>
                  <a:pt x="5961081" y="2661084"/>
                </a:lnTo>
                <a:lnTo>
                  <a:pt x="0" y="266108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091" t="-45639" r="-63184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43389" y="2415223"/>
            <a:ext cx="5725391" cy="1960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440"/>
              </a:lnSpc>
            </a:pPr>
            <a:r>
              <a:rPr lang="en-US" sz="8000">
                <a:solidFill>
                  <a:srgbClr val="000000"/>
                </a:solidFill>
                <a:latin typeface="Roca One Bold"/>
              </a:rPr>
              <a:t>To Maximize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511</Words>
  <Application>Microsoft Office PowerPoint</Application>
  <PresentationFormat>Custom</PresentationFormat>
  <Paragraphs>59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Roca One</vt:lpstr>
      <vt:lpstr>Arial</vt:lpstr>
      <vt:lpstr>Open Sauce</vt:lpstr>
      <vt:lpstr>Open Sauce Bold</vt:lpstr>
      <vt:lpstr>Canva Sans Bold</vt:lpstr>
      <vt:lpstr>Roca One Bold</vt:lpstr>
      <vt:lpstr>Canva Sans</vt:lpstr>
      <vt:lpstr>Calibri</vt:lpstr>
      <vt:lpstr>Roca One Ultra-Bold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Optimist_Presentation</dc:title>
  <cp:lastModifiedBy>Hattab, Marisa L (DC Commissioners)</cp:lastModifiedBy>
  <cp:revision>2</cp:revision>
  <dcterms:created xsi:type="dcterms:W3CDTF">2006-08-16T00:00:00Z</dcterms:created>
  <dcterms:modified xsi:type="dcterms:W3CDTF">2023-09-15T19:42:25Z</dcterms:modified>
  <dc:identifier>DAFuiy13KLc</dc:identifier>
</cp:coreProperties>
</file>